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7.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329" r:id="rId3"/>
    <p:sldId id="257" r:id="rId4"/>
    <p:sldId id="291" r:id="rId5"/>
    <p:sldId id="273" r:id="rId6"/>
    <p:sldId id="280" r:id="rId7"/>
    <p:sldId id="278" r:id="rId8"/>
    <p:sldId id="265" r:id="rId9"/>
    <p:sldId id="333" r:id="rId10"/>
    <p:sldId id="266" r:id="rId11"/>
    <p:sldId id="268" r:id="rId12"/>
    <p:sldId id="269" r:id="rId13"/>
    <p:sldId id="331" r:id="rId14"/>
    <p:sldId id="332" r:id="rId15"/>
    <p:sldId id="293" r:id="rId16"/>
    <p:sldId id="325" r:id="rId17"/>
    <p:sldId id="334" r:id="rId18"/>
    <p:sldId id="335" r:id="rId19"/>
    <p:sldId id="2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5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0C3653-AD3D-469F-8C67-EBD41D1E64B7}" type="datetimeFigureOut">
              <a:rPr lang="en-US" smtClean="0"/>
              <a:t>10/4/2019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FA52B3-FD1E-4821-AFD3-C53F209085F2}" type="slidenum">
              <a:rPr lang="en-US" smtClean="0"/>
              <a:t>‹Nr.›</a:t>
            </a:fld>
            <a:endParaRPr lang="en-US"/>
          </a:p>
        </p:txBody>
      </p:sp>
      <p:pic>
        <p:nvPicPr>
          <p:cNvPr id="6" name="Picture 2" descr="C:\Users\user\Desktop\european un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815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F3891B-1A3F-4690-BB82-3DDF98BD6B3F}" type="datetimeFigureOut">
              <a:rPr lang="en-US" smtClean="0"/>
              <a:pPr/>
              <a:t>10/4/2019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818E9B-5676-4B4D-8297-7B0D1521DD37}" type="slidenum">
              <a:rPr lang="en-US" smtClean="0"/>
              <a:pPr/>
              <a:t>‹Nr.›</a:t>
            </a:fld>
            <a:endParaRPr lang="en-US"/>
          </a:p>
        </p:txBody>
      </p:sp>
    </p:spTree>
    <p:extLst>
      <p:ext uri="{BB962C8B-B14F-4D97-AF65-F5344CB8AC3E}">
        <p14:creationId xmlns:p14="http://schemas.microsoft.com/office/powerpoint/2010/main" val="586332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‹Nr.›</a:t>
            </a:fld>
            <a:endParaRPr lang="en-GB"/>
          </a:p>
        </p:txBody>
      </p:sp>
      <p:pic>
        <p:nvPicPr>
          <p:cNvPr id="10" name="Picture 2" descr="C:\Users\user\Desktop\rrrrrrrrrrrrrrr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315" y="-13692"/>
            <a:ext cx="9944315" cy="687169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08304" y="-243408"/>
            <a:ext cx="1835696" cy="129766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1874611" y="6211669"/>
            <a:ext cx="5646161" cy="615553"/>
          </a:xfrm>
          <a:prstGeom prst="rect">
            <a:avLst/>
          </a:prstGeom>
        </p:spPr>
        <p:txBody>
          <a:bodyPr wrap="none">
            <a:spAutoFit/>
          </a:bodyPr>
          <a:lstStyle/>
          <a:p>
            <a:pPr algn="ctr"/>
            <a:r>
              <a:rPr lang="en-US" sz="1800" dirty="0"/>
              <a:t> </a:t>
            </a:r>
            <a:r>
              <a:rPr lang="en-US" sz="1600" b="0" dirty="0"/>
              <a:t>Promoting youth employment in remote areas in Jordan -(Job Jo)</a:t>
            </a:r>
          </a:p>
          <a:p>
            <a:pPr algn="ctr"/>
            <a:r>
              <a:rPr lang="en-US" sz="1600" b="0" dirty="0"/>
              <a:t> 598428-EPP-1-2018-1-JO-EPPKA2-CBHE-JP </a:t>
            </a:r>
          </a:p>
        </p:txBody>
      </p:sp>
      <p:pic>
        <p:nvPicPr>
          <p:cNvPr id="9" name="Picture 2" descr="C:\Users\user\Desktop\european union.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03079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‹Nr.›</a:t>
            </a:fld>
            <a:endParaRPr lang="en-GB"/>
          </a:p>
        </p:txBody>
      </p:sp>
      <p:pic>
        <p:nvPicPr>
          <p:cNvPr id="8"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382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‹Nr.›</a:t>
            </a:fld>
            <a:endParaRPr lang="en-GB"/>
          </a:p>
        </p:txBody>
      </p:sp>
      <p:pic>
        <p:nvPicPr>
          <p:cNvPr id="7"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878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‹Nr.›</a:t>
            </a:fld>
            <a:endParaRPr lang="en-GB"/>
          </a:p>
        </p:txBody>
      </p:sp>
    </p:spTree>
    <p:extLst>
      <p:ext uri="{BB962C8B-B14F-4D97-AF65-F5344CB8AC3E}">
        <p14:creationId xmlns:p14="http://schemas.microsoft.com/office/powerpoint/2010/main" val="350575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‹Nr.›</a:t>
            </a:fld>
            <a:endParaRPr lang="en-GB"/>
          </a:p>
        </p:txBody>
      </p:sp>
      <p:pic>
        <p:nvPicPr>
          <p:cNvPr id="6"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‹Nr.›</a:t>
            </a:fld>
            <a:endParaRPr lang="en-GB"/>
          </a:p>
        </p:txBody>
      </p:sp>
      <p:pic>
        <p:nvPicPr>
          <p:cNvPr id="10" name="Picture 2" descr="C:\Users\user\Desktop\888888.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756576" cy="8829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8344" y="44624"/>
            <a:ext cx="1475656" cy="10431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user\Desktop\european union.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68012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‹Nr.›</a:t>
            </a:fld>
            <a:endParaRPr lang="en-GB"/>
          </a:p>
        </p:txBody>
      </p:sp>
      <p:pic>
        <p:nvPicPr>
          <p:cNvPr id="7"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953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‹Nr.›</a:t>
            </a:fld>
            <a:endParaRPr lang="en-GB"/>
          </a:p>
        </p:txBody>
      </p:sp>
      <p:pic>
        <p:nvPicPr>
          <p:cNvPr id="8"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298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A8CFAD-2188-427F-BCBC-6F06B95B509A}" type="slidenum">
              <a:rPr lang="en-GB" smtClean="0"/>
              <a:pPr/>
              <a:t>‹Nr.›</a:t>
            </a:fld>
            <a:endParaRPr lang="en-GB"/>
          </a:p>
        </p:txBody>
      </p:sp>
      <p:pic>
        <p:nvPicPr>
          <p:cNvPr id="10"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822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‹Nr.›</a:t>
            </a:fld>
            <a:endParaRPr lang="en-GB"/>
          </a:p>
        </p:txBody>
      </p:sp>
      <p:pic>
        <p:nvPicPr>
          <p:cNvPr id="6"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02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A8CFAD-2188-427F-BCBC-6F06B95B509A}" type="slidenum">
              <a:rPr lang="en-GB" smtClean="0"/>
              <a:pPr/>
              <a:t>‹Nr.›</a:t>
            </a:fld>
            <a:endParaRPr lang="en-GB"/>
          </a:p>
        </p:txBody>
      </p:sp>
      <p:pic>
        <p:nvPicPr>
          <p:cNvPr id="5"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257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04/10/2019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‹Nr.›</a:t>
            </a:fld>
            <a:endParaRPr lang="en-GB"/>
          </a:p>
        </p:txBody>
      </p:sp>
      <p:pic>
        <p:nvPicPr>
          <p:cNvPr id="8" name="Picture 2" descr="C:\Users\user\Desktop\european unio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345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EE1AE-501F-4210-BF1B-6C6B99E8DE23}" type="datetimeFigureOut">
              <a:rPr lang="en-GB" smtClean="0"/>
              <a:pPr/>
              <a:t>04/10/2019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8CFAD-2188-427F-BCBC-6F06B95B509A}" type="slidenum">
              <a:rPr lang="en-GB" smtClean="0"/>
              <a:pPr/>
              <a:t>‹Nr.›</a:t>
            </a:fld>
            <a:endParaRPr lang="en-GB"/>
          </a:p>
        </p:txBody>
      </p:sp>
    </p:spTree>
    <p:extLst>
      <p:ext uri="{BB962C8B-B14F-4D97-AF65-F5344CB8AC3E}">
        <p14:creationId xmlns:p14="http://schemas.microsoft.com/office/powerpoint/2010/main" val="193855077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A8D8FB-5906-454C-93B2-9B990D5AB120}"/>
              </a:ext>
            </a:extLst>
          </p:cNvPr>
          <p:cNvSpPr txBox="1"/>
          <p:nvPr/>
        </p:nvSpPr>
        <p:spPr>
          <a:xfrm>
            <a:off x="35496" y="1772816"/>
            <a:ext cx="5292080" cy="1615827"/>
          </a:xfrm>
          <a:prstGeom prst="rect">
            <a:avLst/>
          </a:prstGeom>
          <a:noFill/>
        </p:spPr>
        <p:txBody>
          <a:bodyPr wrap="square" rtlCol="0">
            <a:spAutoFit/>
          </a:bodyPr>
          <a:lstStyle/>
          <a:p>
            <a:endParaRPr lang="en-US" sz="3300" dirty="0" smtClean="0">
              <a:solidFill>
                <a:schemeClr val="tx1">
                  <a:lumMod val="75000"/>
                  <a:lumOff val="25000"/>
                </a:schemeClr>
              </a:solidFill>
              <a:effectLst>
                <a:outerShdw blurRad="38100" dist="38100" dir="2700000" algn="tl">
                  <a:srgbClr val="000000">
                    <a:alpha val="43137"/>
                  </a:srgbClr>
                </a:outerShdw>
              </a:effectLst>
              <a:cs typeface="Times New Roman" panose="02020603050405020304" pitchFamily="18" charset="0"/>
            </a:endParaRPr>
          </a:p>
          <a:p>
            <a:pPr algn="ctr"/>
            <a:r>
              <a:rPr lang="en-US" sz="3300" dirty="0" smtClean="0">
                <a:solidFill>
                  <a:schemeClr val="tx1">
                    <a:lumMod val="75000"/>
                    <a:lumOff val="25000"/>
                  </a:schemeClr>
                </a:solidFill>
                <a:effectLst>
                  <a:outerShdw blurRad="38100" dist="38100" dir="2700000" algn="tl">
                    <a:srgbClr val="000000">
                      <a:alpha val="43137"/>
                    </a:srgbClr>
                  </a:outerShdw>
                </a:effectLst>
                <a:cs typeface="Times New Roman" panose="02020603050405020304" pitchFamily="18" charset="0"/>
              </a:rPr>
              <a:t> </a:t>
            </a:r>
            <a:r>
              <a:rPr lang="en-US" sz="3300" b="1" dirty="0" smtClean="0">
                <a:solidFill>
                  <a:schemeClr val="tx1">
                    <a:lumMod val="75000"/>
                    <a:lumOff val="25000"/>
                  </a:schemeClr>
                </a:solidFill>
                <a:effectLst>
                  <a:outerShdw blurRad="38100" dist="38100" dir="2700000" algn="tl">
                    <a:srgbClr val="000000">
                      <a:alpha val="43137"/>
                    </a:srgbClr>
                  </a:outerShdw>
                </a:effectLst>
                <a:cs typeface="Times New Roman" panose="02020603050405020304" pitchFamily="18" charset="0"/>
              </a:rPr>
              <a:t>PERSONAL AND COMMUNICATION SKILLS</a:t>
            </a:r>
            <a:endParaRPr lang="en-US" sz="3300" b="1" dirty="0" smtClean="0">
              <a:solidFill>
                <a:schemeClr val="tx1">
                  <a:lumMod val="75000"/>
                  <a:lumOff val="2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2" name="Rectangle 1"/>
          <p:cNvSpPr/>
          <p:nvPr/>
        </p:nvSpPr>
        <p:spPr>
          <a:xfrm>
            <a:off x="4456170" y="4869160"/>
            <a:ext cx="3303661" cy="646331"/>
          </a:xfrm>
          <a:prstGeom prst="rect">
            <a:avLst/>
          </a:prstGeom>
        </p:spPr>
        <p:txBody>
          <a:bodyPr wrap="none">
            <a:spAutoFit/>
          </a:bodyPr>
          <a:lstStyle/>
          <a:p>
            <a:pPr algn="ctr"/>
            <a:r>
              <a:rPr lang="en-US" sz="3600" dirty="0" smtClean="0">
                <a:solidFill>
                  <a:schemeClr val="tx1">
                    <a:lumMod val="50000"/>
                    <a:lumOff val="50000"/>
                  </a:schemeClr>
                </a:solidFill>
                <a:effectLst>
                  <a:outerShdw blurRad="38100" dist="38100" dir="2700000" algn="tl">
                    <a:srgbClr val="000000">
                      <a:alpha val="43137"/>
                    </a:srgbClr>
                  </a:outerShdw>
                </a:effectLst>
                <a:cs typeface="Times New Roman" panose="02020603050405020304" pitchFamily="18" charset="0"/>
              </a:rPr>
              <a:t>Dr. Oleg Krikotov</a:t>
            </a:r>
            <a:endParaRPr lang="en-US" sz="3600" dirty="0" smtClean="0">
              <a:solidFill>
                <a:schemeClr val="tx1">
                  <a:lumMod val="50000"/>
                  <a:lumOff val="50000"/>
                </a:schemeClr>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1400942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814" y="1600200"/>
            <a:ext cx="8229600" cy="4525963"/>
          </a:xfrm>
        </p:spPr>
        <p:txBody>
          <a:bodyPr>
            <a:normAutofit/>
          </a:bodyPr>
          <a:lstStyle/>
          <a:p>
            <a:pPr marL="0" indent="0">
              <a:buNone/>
            </a:pPr>
            <a:r>
              <a:rPr lang="en-GB" sz="2800" dirty="0"/>
              <a:t>The communication structure should distinguish the purpose from the motivation. The purpose is a clear, rational intention. A motive is a hidden intention. It is often hidden because it may not be of general significance.</a:t>
            </a:r>
          </a:p>
          <a:p>
            <a:pPr marL="0" indent="0">
              <a:buNone/>
            </a:pPr>
            <a:r>
              <a:rPr lang="en-GB" sz="2800" dirty="0"/>
              <a:t>The context of communication is the entire system of goals and results, coding and decoding of hidden motives and personal goals. For the communication process to be predictable, it is necessary to report on all its structural components.</a:t>
            </a:r>
          </a:p>
          <a:p>
            <a:endParaRPr lang="en-GB" sz="2800" dirty="0">
              <a:solidFill>
                <a:schemeClr val="tx1">
                  <a:lumMod val="75000"/>
                  <a:lumOff val="25000"/>
                </a:schemeClr>
              </a:solidFill>
              <a:cs typeface="Times New Roman" panose="02020603050405020304" pitchFamily="18" charset="0"/>
            </a:endParaRPr>
          </a:p>
        </p:txBody>
      </p:sp>
      <p:sp>
        <p:nvSpPr>
          <p:cNvPr id="8" name="Title 1"/>
          <p:cNvSpPr txBox="1">
            <a:spLocks/>
          </p:cNvSpPr>
          <p:nvPr/>
        </p:nvSpPr>
        <p:spPr>
          <a:xfrm>
            <a:off x="450814" y="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GB"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2 The Concept </a:t>
            </a:r>
            <a:br>
              <a:rPr lang="en-GB"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r>
              <a:rPr lang="en-GB"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GB" sz="30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of </a:t>
            </a:r>
            <a:r>
              <a:rPr lang="en-GB"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communication </a:t>
            </a:r>
            <a:endParaRPr lang="en-GB"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1619175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3012"/>
            <a:ext cx="8229600" cy="4525963"/>
          </a:xfrm>
        </p:spPr>
        <p:txBody>
          <a:bodyPr>
            <a:normAutofit/>
          </a:bodyPr>
          <a:lstStyle/>
          <a:p>
            <a:pPr marL="0" indent="0">
              <a:buNone/>
            </a:pPr>
            <a:r>
              <a:rPr lang="en-GB" sz="2800" dirty="0">
                <a:solidFill>
                  <a:schemeClr val="tx1">
                    <a:lumMod val="75000"/>
                    <a:lumOff val="25000"/>
                  </a:schemeClr>
                </a:solidFill>
                <a:cs typeface="Times New Roman" panose="02020603050405020304" pitchFamily="18" charset="0"/>
              </a:rPr>
              <a:t>Types of communication: convincing, suggestive and emotionally energizing.</a:t>
            </a:r>
            <a:endParaRPr lang="en-US" sz="2800" dirty="0">
              <a:solidFill>
                <a:schemeClr val="tx1">
                  <a:lumMod val="75000"/>
                  <a:lumOff val="25000"/>
                </a:schemeClr>
              </a:solidFill>
              <a:cs typeface="Times New Roman" panose="02020603050405020304" pitchFamily="18" charset="0"/>
            </a:endParaRPr>
          </a:p>
          <a:p>
            <a:pPr marL="0" indent="0">
              <a:buNone/>
            </a:pPr>
            <a:endParaRPr lang="en-US" sz="2800" dirty="0">
              <a:solidFill>
                <a:schemeClr val="tx1">
                  <a:lumMod val="75000"/>
                  <a:lumOff val="25000"/>
                </a:schemeClr>
              </a:solidFill>
              <a:cs typeface="Times New Roman" panose="02020603050405020304" pitchFamily="18" charset="0"/>
            </a:endParaRPr>
          </a:p>
          <a:p>
            <a:pPr marL="0" indent="0">
              <a:buNone/>
            </a:pPr>
            <a:r>
              <a:rPr lang="en-US" dirty="0">
                <a:solidFill>
                  <a:schemeClr val="bg1">
                    <a:lumMod val="95000"/>
                  </a:schemeClr>
                </a:solidFill>
              </a:rPr>
              <a:t>WP4 Leader: ISLA</a:t>
            </a:r>
            <a:endParaRPr lang="en-GB" dirty="0">
              <a:solidFill>
                <a:schemeClr val="bg1">
                  <a:lumMod val="95000"/>
                </a:schemeClr>
              </a:solidFill>
            </a:endParaRPr>
          </a:p>
        </p:txBody>
      </p:sp>
      <p:sp>
        <p:nvSpPr>
          <p:cNvPr id="6" name="Title 1"/>
          <p:cNvSpPr txBox="1">
            <a:spLocks/>
          </p:cNvSpPr>
          <p:nvPr/>
        </p:nvSpPr>
        <p:spPr>
          <a:xfrm>
            <a:off x="457200" y="267513"/>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GB"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2 The Concept </a:t>
            </a:r>
            <a:br>
              <a:rPr lang="en-GB"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r>
              <a:rPr lang="en-GB"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of communication </a:t>
            </a:r>
            <a:r>
              <a:rPr lang="en-US"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r>
            <a:br>
              <a:rPr lang="en-US"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endParaRPr lang="en-GB"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828217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1930"/>
            <a:ext cx="8229600" cy="4525963"/>
          </a:xfrm>
        </p:spPr>
        <p:txBody>
          <a:bodyPr>
            <a:normAutofit/>
          </a:bodyPr>
          <a:lstStyle/>
          <a:p>
            <a:pPr marL="0" indent="0">
              <a:buNone/>
            </a:pPr>
            <a:endParaRPr lang="en-US" sz="2800" dirty="0" smtClean="0">
              <a:solidFill>
                <a:schemeClr val="tx1">
                  <a:lumMod val="75000"/>
                  <a:lumOff val="25000"/>
                </a:schemeClr>
              </a:solidFill>
              <a:cs typeface="Times New Roman" panose="02020603050405020304" pitchFamily="18" charset="0"/>
            </a:endParaRPr>
          </a:p>
          <a:p>
            <a:pPr marL="0" indent="0">
              <a:buNone/>
            </a:pPr>
            <a:endParaRPr lang="en-US" sz="2800" dirty="0">
              <a:solidFill>
                <a:schemeClr val="tx1">
                  <a:lumMod val="75000"/>
                  <a:lumOff val="25000"/>
                </a:schemeClr>
              </a:solidFill>
              <a:cs typeface="Times New Roman" panose="02020603050405020304" pitchFamily="18" charset="0"/>
            </a:endParaRPr>
          </a:p>
          <a:p>
            <a:pPr marL="0" indent="0">
              <a:buNone/>
            </a:pPr>
            <a:endParaRPr lang="en-US" sz="2800" dirty="0">
              <a:solidFill>
                <a:schemeClr val="tx1">
                  <a:lumMod val="75000"/>
                  <a:lumOff val="25000"/>
                </a:schemeClr>
              </a:solidFill>
              <a:cs typeface="Times New Roman" panose="02020603050405020304" pitchFamily="18" charset="0"/>
            </a:endParaRPr>
          </a:p>
          <a:p>
            <a:pPr marL="0" indent="0">
              <a:buNone/>
            </a:pPr>
            <a:endParaRPr lang="en-US" sz="2800" dirty="0">
              <a:solidFill>
                <a:schemeClr val="tx1">
                  <a:lumMod val="75000"/>
                  <a:lumOff val="25000"/>
                </a:schemeClr>
              </a:solidFill>
              <a:cs typeface="Times New Roman" panose="02020603050405020304" pitchFamily="18" charset="0"/>
            </a:endParaRPr>
          </a:p>
          <a:p>
            <a:pPr marL="0" indent="0">
              <a:buNone/>
            </a:pPr>
            <a:endParaRPr lang="en-US" sz="2800" dirty="0">
              <a:solidFill>
                <a:schemeClr val="tx1">
                  <a:lumMod val="75000"/>
                  <a:lumOff val="25000"/>
                </a:schemeClr>
              </a:solidFill>
              <a:cs typeface="Times New Roman" panose="02020603050405020304" pitchFamily="18" charset="0"/>
            </a:endParaRPr>
          </a:p>
          <a:p>
            <a:pPr marL="0" indent="0">
              <a:buNone/>
            </a:pPr>
            <a:r>
              <a:rPr lang="en-US" dirty="0">
                <a:solidFill>
                  <a:schemeClr val="bg1">
                    <a:lumMod val="95000"/>
                  </a:schemeClr>
                </a:solidFill>
              </a:rPr>
              <a:t>WP5 Leader: </a:t>
            </a:r>
            <a:r>
              <a:rPr lang="en-US" dirty="0" smtClean="0">
                <a:solidFill>
                  <a:schemeClr val="bg1">
                    <a:lumMod val="95000"/>
                  </a:schemeClr>
                </a:solidFill>
              </a:rPr>
              <a:t>UJ</a:t>
            </a:r>
            <a:endParaRPr lang="en-GB" dirty="0">
              <a:solidFill>
                <a:schemeClr val="bg1">
                  <a:lumMod val="95000"/>
                </a:schemeClr>
              </a:solidFill>
            </a:endParaRPr>
          </a:p>
        </p:txBody>
      </p:sp>
      <p:sp>
        <p:nvSpPr>
          <p:cNvPr id="6" name="Title 1"/>
          <p:cNvSpPr txBox="1">
            <a:spLocks/>
          </p:cNvSpPr>
          <p:nvPr/>
        </p:nvSpPr>
        <p:spPr>
          <a:xfrm>
            <a:off x="457200" y="116632"/>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US"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3 The communication </a:t>
            </a:r>
            <a:endParaRPr lang="en-US" sz="30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a:p>
            <a:r>
              <a:rPr lang="en-US" sz="30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phenomena</a:t>
            </a:r>
            <a:r>
              <a:rPr lang="en-US" sz="30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r>
            <a:br>
              <a:rPr lang="en-US" sz="30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endParaRPr lang="en-GB"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pic>
        <p:nvPicPr>
          <p:cNvPr id="7" name="Bild 1" descr="https://i.pinimg.com/originals/62/27/03/62270318843f5d70a20fb830a306430e.jpg"/>
          <p:cNvPicPr/>
          <p:nvPr/>
        </p:nvPicPr>
        <p:blipFill>
          <a:blip r:embed="rId2">
            <a:extLst>
              <a:ext uri="{28A0092B-C50C-407E-A947-70E740481C1C}">
                <a14:useLocalDpi xmlns:a14="http://schemas.microsoft.com/office/drawing/2010/main" val="0"/>
              </a:ext>
            </a:extLst>
          </a:blip>
          <a:srcRect/>
          <a:stretch>
            <a:fillRect/>
          </a:stretch>
        </p:blipFill>
        <p:spPr bwMode="auto">
          <a:xfrm>
            <a:off x="971600" y="1968817"/>
            <a:ext cx="6840760" cy="3764439"/>
          </a:xfrm>
          <a:prstGeom prst="rect">
            <a:avLst/>
          </a:prstGeom>
          <a:noFill/>
          <a:ln>
            <a:noFill/>
          </a:ln>
        </p:spPr>
      </p:pic>
    </p:spTree>
    <p:extLst>
      <p:ext uri="{BB962C8B-B14F-4D97-AF65-F5344CB8AC3E}">
        <p14:creationId xmlns:p14="http://schemas.microsoft.com/office/powerpoint/2010/main" val="2373247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4824536"/>
          </a:xfrm>
        </p:spPr>
        <p:txBody>
          <a:bodyPr>
            <a:noAutofit/>
          </a:bodyPr>
          <a:lstStyle/>
          <a:p>
            <a:pPr marL="0" indent="0">
              <a:spcBef>
                <a:spcPts val="0"/>
              </a:spcBef>
              <a:buNone/>
            </a:pPr>
            <a:r>
              <a:rPr lang="en-GB" sz="2800" dirty="0">
                <a:solidFill>
                  <a:schemeClr val="tx1">
                    <a:lumMod val="75000"/>
                    <a:lumOff val="25000"/>
                  </a:schemeClr>
                </a:solidFill>
                <a:cs typeface="Times New Roman" panose="02020603050405020304" pitchFamily="18" charset="0"/>
              </a:rPr>
              <a:t>1. Phenomenon of "adequacy".</a:t>
            </a:r>
          </a:p>
          <a:p>
            <a:pPr marL="0" indent="0">
              <a:spcBef>
                <a:spcPts val="0"/>
              </a:spcBef>
              <a:buNone/>
            </a:pPr>
            <a:r>
              <a:rPr lang="en-GB" sz="2800" dirty="0">
                <a:solidFill>
                  <a:schemeClr val="tx1">
                    <a:lumMod val="75000"/>
                    <a:lumOff val="25000"/>
                  </a:schemeClr>
                </a:solidFill>
                <a:cs typeface="Times New Roman" panose="02020603050405020304" pitchFamily="18" charset="0"/>
              </a:rPr>
              <a:t>2. The phenomenon of "fulfilling expectations". </a:t>
            </a:r>
          </a:p>
          <a:p>
            <a:pPr marL="0" indent="0">
              <a:spcBef>
                <a:spcPts val="0"/>
              </a:spcBef>
              <a:buNone/>
            </a:pPr>
            <a:r>
              <a:rPr lang="en-GB" sz="2800" dirty="0">
                <a:solidFill>
                  <a:schemeClr val="tx1">
                    <a:lumMod val="75000"/>
                    <a:lumOff val="25000"/>
                  </a:schemeClr>
                </a:solidFill>
                <a:cs typeface="Times New Roman" panose="02020603050405020304" pitchFamily="18" charset="0"/>
              </a:rPr>
              <a:t>3. Phenomenon of "dominants".</a:t>
            </a:r>
          </a:p>
          <a:p>
            <a:pPr marL="0" indent="0">
              <a:spcBef>
                <a:spcPts val="0"/>
              </a:spcBef>
              <a:buNone/>
            </a:pPr>
            <a:r>
              <a:rPr lang="en-GB" sz="2800" dirty="0">
                <a:solidFill>
                  <a:schemeClr val="tx1">
                    <a:lumMod val="75000"/>
                    <a:lumOff val="25000"/>
                  </a:schemeClr>
                </a:solidFill>
                <a:cs typeface="Times New Roman" panose="02020603050405020304" pitchFamily="18" charset="0"/>
              </a:rPr>
              <a:t>4. Phenomenon of "vandalism". </a:t>
            </a:r>
          </a:p>
          <a:p>
            <a:pPr marL="0" indent="0">
              <a:spcBef>
                <a:spcPts val="0"/>
              </a:spcBef>
              <a:buNone/>
            </a:pPr>
            <a:r>
              <a:rPr lang="en-GB" sz="2800" dirty="0">
                <a:solidFill>
                  <a:schemeClr val="tx1">
                    <a:lumMod val="75000"/>
                    <a:lumOff val="25000"/>
                  </a:schemeClr>
                </a:solidFill>
                <a:cs typeface="Times New Roman" panose="02020603050405020304" pitchFamily="18" charset="0"/>
              </a:rPr>
              <a:t>5. Phenomenon of "memory intervals". </a:t>
            </a:r>
          </a:p>
          <a:p>
            <a:pPr marL="0" indent="0">
              <a:spcBef>
                <a:spcPts val="0"/>
              </a:spcBef>
              <a:buNone/>
            </a:pPr>
            <a:r>
              <a:rPr lang="en-GB" sz="2800" dirty="0">
                <a:solidFill>
                  <a:schemeClr val="tx1">
                    <a:lumMod val="75000"/>
                    <a:lumOff val="25000"/>
                  </a:schemeClr>
                </a:solidFill>
                <a:cs typeface="Times New Roman" panose="02020603050405020304" pitchFamily="18" charset="0"/>
              </a:rPr>
              <a:t>6. Phenomenon of "mnemonic". </a:t>
            </a:r>
          </a:p>
          <a:p>
            <a:pPr marL="0" indent="0">
              <a:spcBef>
                <a:spcPts val="0"/>
              </a:spcBef>
              <a:buNone/>
            </a:pPr>
            <a:r>
              <a:rPr lang="en-GB" sz="2800" dirty="0">
                <a:solidFill>
                  <a:schemeClr val="tx1">
                    <a:lumMod val="75000"/>
                    <a:lumOff val="25000"/>
                  </a:schemeClr>
                </a:solidFill>
                <a:cs typeface="Times New Roman" panose="02020603050405020304" pitchFamily="18" charset="0"/>
              </a:rPr>
              <a:t>7. The phenomenon of "personal reality". </a:t>
            </a:r>
          </a:p>
          <a:p>
            <a:pPr marL="0" indent="0">
              <a:spcBef>
                <a:spcPts val="0"/>
              </a:spcBef>
              <a:buNone/>
            </a:pPr>
            <a:r>
              <a:rPr lang="en-GB" sz="2800" dirty="0">
                <a:solidFill>
                  <a:schemeClr val="tx1">
                    <a:lumMod val="75000"/>
                    <a:lumOff val="25000"/>
                  </a:schemeClr>
                </a:solidFill>
                <a:cs typeface="Times New Roman" panose="02020603050405020304" pitchFamily="18" charset="0"/>
              </a:rPr>
              <a:t>8. Phenomenon of "burnout".</a:t>
            </a:r>
          </a:p>
          <a:p>
            <a:pPr marL="0" indent="0">
              <a:spcBef>
                <a:spcPts val="0"/>
              </a:spcBef>
              <a:buNone/>
            </a:pPr>
            <a:r>
              <a:rPr lang="en-GB" sz="2800" dirty="0">
                <a:solidFill>
                  <a:schemeClr val="tx1">
                    <a:lumMod val="75000"/>
                    <a:lumOff val="25000"/>
                  </a:schemeClr>
                </a:solidFill>
                <a:cs typeface="Times New Roman" panose="02020603050405020304" pitchFamily="18" charset="0"/>
              </a:rPr>
              <a:t>9. Phenomenon of "preserving traditions". </a:t>
            </a:r>
          </a:p>
          <a:p>
            <a:pPr marL="0" indent="0">
              <a:spcBef>
                <a:spcPts val="0"/>
              </a:spcBef>
              <a:buNone/>
            </a:pPr>
            <a:r>
              <a:rPr lang="en-GB" sz="2800" dirty="0">
                <a:solidFill>
                  <a:schemeClr val="tx1">
                    <a:lumMod val="75000"/>
                    <a:lumOff val="25000"/>
                  </a:schemeClr>
                </a:solidFill>
                <a:cs typeface="Times New Roman" panose="02020603050405020304" pitchFamily="18" charset="0"/>
              </a:rPr>
              <a:t>10. The phenomenon of "resistance to imposing". </a:t>
            </a:r>
          </a:p>
          <a:p>
            <a:pPr marL="0" indent="0">
              <a:spcBef>
                <a:spcPts val="0"/>
              </a:spcBef>
              <a:buNone/>
            </a:pPr>
            <a:r>
              <a:rPr lang="en-GB" sz="2800" dirty="0">
                <a:solidFill>
                  <a:schemeClr val="tx1">
                    <a:lumMod val="75000"/>
                    <a:lumOff val="25000"/>
                  </a:schemeClr>
                </a:solidFill>
                <a:cs typeface="Times New Roman" panose="02020603050405020304" pitchFamily="18" charset="0"/>
              </a:rPr>
              <a:t>11. The phenomenon of "dark forces".</a:t>
            </a:r>
          </a:p>
          <a:p>
            <a:pPr marL="0" indent="0">
              <a:buNone/>
            </a:pPr>
            <a:endParaRPr lang="en-US" sz="2800" dirty="0">
              <a:solidFill>
                <a:schemeClr val="tx1">
                  <a:lumMod val="75000"/>
                  <a:lumOff val="25000"/>
                </a:schemeClr>
              </a:solidFill>
              <a:cs typeface="Times New Roman" panose="02020603050405020304" pitchFamily="18" charset="0"/>
            </a:endParaRPr>
          </a:p>
          <a:p>
            <a:pPr marL="0" indent="0">
              <a:buNone/>
            </a:pPr>
            <a:endParaRPr lang="en-US" sz="2800" dirty="0" smtClean="0">
              <a:solidFill>
                <a:schemeClr val="tx1">
                  <a:lumMod val="75000"/>
                  <a:lumOff val="25000"/>
                </a:schemeClr>
              </a:solidFill>
              <a:cs typeface="Times New Roman" panose="02020603050405020304" pitchFamily="18" charset="0"/>
            </a:endParaRPr>
          </a:p>
          <a:p>
            <a:pPr marL="0" indent="0">
              <a:buNone/>
            </a:pPr>
            <a:endParaRPr lang="en-US" sz="2800" dirty="0">
              <a:solidFill>
                <a:schemeClr val="tx1">
                  <a:lumMod val="75000"/>
                  <a:lumOff val="25000"/>
                </a:schemeClr>
              </a:solidFill>
              <a:cs typeface="Times New Roman" panose="02020603050405020304" pitchFamily="18" charset="0"/>
            </a:endParaRPr>
          </a:p>
          <a:p>
            <a:pPr marL="0" indent="0">
              <a:buNone/>
            </a:pPr>
            <a:r>
              <a:rPr lang="en-US" dirty="0">
                <a:solidFill>
                  <a:schemeClr val="bg1">
                    <a:lumMod val="95000"/>
                  </a:schemeClr>
                </a:solidFill>
              </a:rPr>
              <a:t>WP3 Leader: UCY</a:t>
            </a:r>
            <a:endParaRPr lang="en-GB" dirty="0">
              <a:solidFill>
                <a:schemeClr val="bg1">
                  <a:lumMod val="95000"/>
                </a:schemeClr>
              </a:solidFill>
            </a:endParaRPr>
          </a:p>
        </p:txBody>
      </p:sp>
      <p:sp>
        <p:nvSpPr>
          <p:cNvPr id="6" name="Title 1"/>
          <p:cNvSpPr txBox="1">
            <a:spLocks/>
          </p:cNvSpPr>
          <p:nvPr/>
        </p:nvSpPr>
        <p:spPr>
          <a:xfrm>
            <a:off x="611560" y="269776"/>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US"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3 The communication </a:t>
            </a:r>
          </a:p>
          <a:p>
            <a:r>
              <a:rPr lang="en-US" sz="30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phenomena</a:t>
            </a:r>
            <a:r>
              <a:rPr lang="en-US"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r>
            <a:br>
              <a:rPr lang="en-US"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endParaRPr lang="en-GB"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11" name="Rectangle 3"/>
          <p:cNvSpPr>
            <a:spLocks noChangeArrowheads="1"/>
          </p:cNvSpPr>
          <p:nvPr/>
        </p:nvSpPr>
        <p:spPr bwMode="auto">
          <a:xfrm>
            <a:off x="2555776" y="2327176"/>
            <a:ext cx="1413743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909362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22793" y="263209"/>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defRPr/>
            </a:pPr>
            <a:r>
              <a:rPr kumimoji="0" lang="en-US" sz="4400" b="0" i="0" u="none" strike="noStrike" kern="1200" cap="none" spc="0" normalizeH="0" baseline="0" noProof="0" dirty="0" smtClean="0">
                <a:ln>
                  <a:noFill/>
                </a:ln>
                <a:solidFill>
                  <a:prstClr val="white">
                    <a:lumMod val="95000"/>
                  </a:prstClr>
                </a:solidFill>
                <a:effectLst>
                  <a:outerShdw blurRad="38100" dist="38100" dir="2700000" algn="tl">
                    <a:srgbClr val="000000">
                      <a:alpha val="43137"/>
                    </a:srgbClr>
                  </a:outerShdw>
                </a:effectLst>
                <a:uLnTx/>
                <a:uFillTx/>
                <a:latin typeface="Calibri"/>
                <a:ea typeface="+mj-ea"/>
                <a:cs typeface="Times New Roman" panose="02020603050405020304" pitchFamily="18" charset="0"/>
              </a:rPr>
              <a:t>   </a:t>
            </a:r>
            <a:r>
              <a:rPr lang="en-GB" sz="2800" dirty="0">
                <a:solidFill>
                  <a:prstClr val="white">
                    <a:lumMod val="95000"/>
                  </a:prstClr>
                </a:solidFill>
                <a:effectLst>
                  <a:outerShdw blurRad="38100" dist="38100" dir="2700000" algn="tl">
                    <a:srgbClr val="000000">
                      <a:alpha val="43137"/>
                    </a:srgbClr>
                  </a:outerShdw>
                </a:effectLst>
                <a:cs typeface="Times New Roman" panose="02020603050405020304" pitchFamily="18" charset="0"/>
              </a:rPr>
              <a:t>4 Communicative style </a:t>
            </a:r>
            <a:endParaRPr lang="en-GB" sz="2800" dirty="0" smtClean="0">
              <a:solidFill>
                <a:prstClr val="white">
                  <a:lumMod val="95000"/>
                </a:prstClr>
              </a:solidFill>
              <a:effectLst>
                <a:outerShdw blurRad="38100" dist="38100" dir="2700000" algn="tl">
                  <a:srgbClr val="000000">
                    <a:alpha val="43137"/>
                  </a:srgbClr>
                </a:outerShdw>
              </a:effectLst>
              <a:cs typeface="Times New Roman" panose="02020603050405020304" pitchFamily="18" charset="0"/>
            </a:endParaRPr>
          </a:p>
          <a:p>
            <a:pPr lvl="0">
              <a:defRPr/>
            </a:pPr>
            <a:r>
              <a:rPr lang="en-GB" sz="2800" dirty="0" smtClean="0">
                <a:solidFill>
                  <a:prstClr val="white">
                    <a:lumMod val="95000"/>
                  </a:prstClr>
                </a:solidFill>
                <a:effectLst>
                  <a:outerShdw blurRad="38100" dist="38100" dir="2700000" algn="tl">
                    <a:srgbClr val="000000">
                      <a:alpha val="43137"/>
                    </a:srgbClr>
                  </a:outerShdw>
                </a:effectLst>
                <a:cs typeface="Times New Roman" panose="02020603050405020304" pitchFamily="18" charset="0"/>
              </a:rPr>
              <a:t>of </a:t>
            </a:r>
            <a:r>
              <a:rPr lang="en-GB" sz="2800" dirty="0">
                <a:solidFill>
                  <a:prstClr val="white">
                    <a:lumMod val="95000"/>
                  </a:prstClr>
                </a:solidFill>
                <a:effectLst>
                  <a:outerShdw blurRad="38100" dist="38100" dir="2700000" algn="tl">
                    <a:srgbClr val="000000">
                      <a:alpha val="43137"/>
                    </a:srgbClr>
                  </a:outerShdw>
                </a:effectLst>
                <a:cs typeface="Times New Roman" panose="02020603050405020304" pitchFamily="18" charset="0"/>
              </a:rPr>
              <a:t>the person</a:t>
            </a:r>
            <a:r>
              <a:rPr kumimoji="0" lang="en-US" sz="4400" b="0" i="0" u="none" strike="noStrike" kern="1200" cap="none" spc="0" normalizeH="0" baseline="0" noProof="0" dirty="0" smtClean="0">
                <a:ln>
                  <a:noFill/>
                </a:ln>
                <a:solidFill>
                  <a:prstClr val="white">
                    <a:lumMod val="95000"/>
                  </a:prstClr>
                </a:solidFill>
                <a:effectLst>
                  <a:outerShdw blurRad="38100" dist="38100" dir="2700000" algn="tl">
                    <a:srgbClr val="000000">
                      <a:alpha val="43137"/>
                    </a:srgbClr>
                  </a:outerShdw>
                </a:effectLst>
                <a:uLnTx/>
                <a:uFillTx/>
                <a:latin typeface="Calibri"/>
                <a:ea typeface="+mj-ea"/>
                <a:cs typeface="Times New Roman" panose="02020603050405020304" pitchFamily="18" charset="0"/>
              </a:rPr>
              <a:t/>
            </a:r>
            <a:br>
              <a:rPr kumimoji="0" lang="en-US" sz="4400" b="0" i="0" u="none" strike="noStrike" kern="1200" cap="none" spc="0" normalizeH="0" baseline="0" noProof="0" dirty="0" smtClean="0">
                <a:ln>
                  <a:noFill/>
                </a:ln>
                <a:solidFill>
                  <a:prstClr val="white">
                    <a:lumMod val="95000"/>
                  </a:prstClr>
                </a:solidFill>
                <a:effectLst>
                  <a:outerShdw blurRad="38100" dist="38100" dir="2700000" algn="tl">
                    <a:srgbClr val="000000">
                      <a:alpha val="43137"/>
                    </a:srgbClr>
                  </a:outerShdw>
                </a:effectLst>
                <a:uLnTx/>
                <a:uFillTx/>
                <a:latin typeface="Calibri"/>
                <a:ea typeface="+mj-ea"/>
                <a:cs typeface="Times New Roman" panose="02020603050405020304" pitchFamily="18" charset="0"/>
              </a:rPr>
            </a:br>
            <a:endParaRPr kumimoji="0" lang="en-GB" sz="4400" b="0"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j-ea"/>
              <a:cs typeface="Times New Roman" panose="02020603050405020304" pitchFamily="18" charset="0"/>
            </a:endParaRPr>
          </a:p>
        </p:txBody>
      </p:sp>
      <p:sp>
        <p:nvSpPr>
          <p:cNvPr id="11" name="Rectangle 3"/>
          <p:cNvSpPr>
            <a:spLocks noChangeArrowheads="1"/>
          </p:cNvSpPr>
          <p:nvPr/>
        </p:nvSpPr>
        <p:spPr bwMode="auto">
          <a:xfrm>
            <a:off x="2555776" y="2327176"/>
            <a:ext cx="1413743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Bild 1" descr="https://blog.kitapkoala.com/wp-content/uploads/2018/03/Sizin-Geri-Bildiriminizde-Ruh-Var-m%C4%B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13198"/>
            <a:ext cx="8229600" cy="4299966"/>
          </a:xfrm>
          <a:prstGeom prst="rect">
            <a:avLst/>
          </a:prstGeom>
          <a:noFill/>
          <a:ln>
            <a:noFill/>
          </a:ln>
        </p:spPr>
      </p:pic>
    </p:spTree>
    <p:extLst>
      <p:ext uri="{BB962C8B-B14F-4D97-AF65-F5344CB8AC3E}">
        <p14:creationId xmlns:p14="http://schemas.microsoft.com/office/powerpoint/2010/main" val="1671470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70"/>
            <a:ext cx="8229600" cy="1143000"/>
          </a:xfrm>
        </p:spPr>
        <p:txBody>
          <a:bodyPr>
            <a:normAutofit/>
          </a:bodyPr>
          <a:lstStyle/>
          <a:p>
            <a:r>
              <a:rPr lang="en-GB" sz="2800" dirty="0">
                <a:solidFill>
                  <a:schemeClr val="bg1"/>
                </a:solidFill>
              </a:rPr>
              <a:t>4 Communicative style </a:t>
            </a:r>
            <a:br>
              <a:rPr lang="en-GB" sz="2800" dirty="0">
                <a:solidFill>
                  <a:schemeClr val="bg1"/>
                </a:solidFill>
              </a:rPr>
            </a:br>
            <a:r>
              <a:rPr lang="en-GB" sz="2800" dirty="0">
                <a:solidFill>
                  <a:schemeClr val="bg1"/>
                </a:solidFill>
              </a:rPr>
              <a:t>of the person</a:t>
            </a:r>
            <a:endParaRPr lang="ar-JO" sz="2800" dirty="0">
              <a:solidFill>
                <a:schemeClr val="bg1"/>
              </a:solidFill>
            </a:endParaRPr>
          </a:p>
        </p:txBody>
      </p:sp>
      <p:sp>
        <p:nvSpPr>
          <p:cNvPr id="5" name="Rectangle 1"/>
          <p:cNvSpPr>
            <a:spLocks noChangeArrowheads="1"/>
          </p:cNvSpPr>
          <p:nvPr/>
        </p:nvSpPr>
        <p:spPr bwMode="auto">
          <a:xfrm>
            <a:off x="-2746263" y="-52581"/>
            <a:ext cx="14464450" cy="57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ar-JO"/>
          </a:p>
        </p:txBody>
      </p:sp>
      <p:sp>
        <p:nvSpPr>
          <p:cNvPr id="8" name="Rechteck 7"/>
          <p:cNvSpPr/>
          <p:nvPr/>
        </p:nvSpPr>
        <p:spPr>
          <a:xfrm>
            <a:off x="683568" y="2274838"/>
            <a:ext cx="7776864" cy="3108543"/>
          </a:xfrm>
          <a:prstGeom prst="rect">
            <a:avLst/>
          </a:prstGeom>
        </p:spPr>
        <p:txBody>
          <a:bodyPr wrap="square">
            <a:spAutoFit/>
          </a:bodyPr>
          <a:lstStyle/>
          <a:p>
            <a:r>
              <a:rPr lang="en-GB" sz="2800" dirty="0"/>
              <a:t>A person's communicative style is a set of habitual ways and means of establishing and maintaining contacts with others in various forms of interaction: conversations, negotiations, discussions, disputes, as well as in various situations of communication - in the development of ideas, making and formulating decisions and overcoming conflicts.</a:t>
            </a:r>
          </a:p>
        </p:txBody>
      </p:sp>
    </p:spTree>
    <p:extLst>
      <p:ext uri="{BB962C8B-B14F-4D97-AF65-F5344CB8AC3E}">
        <p14:creationId xmlns:p14="http://schemas.microsoft.com/office/powerpoint/2010/main" val="452716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70"/>
            <a:ext cx="8229600" cy="1143000"/>
          </a:xfrm>
        </p:spPr>
        <p:txBody>
          <a:bodyPr>
            <a:normAutofit/>
          </a:bodyPr>
          <a:lstStyle/>
          <a:p>
            <a:r>
              <a:rPr lang="en-GB" sz="2800" dirty="0">
                <a:solidFill>
                  <a:schemeClr val="bg1"/>
                </a:solidFill>
              </a:rPr>
              <a:t>4 Communicative style </a:t>
            </a:r>
            <a:br>
              <a:rPr lang="en-GB" sz="2800" dirty="0">
                <a:solidFill>
                  <a:schemeClr val="bg1"/>
                </a:solidFill>
              </a:rPr>
            </a:br>
            <a:r>
              <a:rPr lang="en-GB" sz="2800" dirty="0">
                <a:solidFill>
                  <a:schemeClr val="bg1"/>
                </a:solidFill>
              </a:rPr>
              <a:t>of the person</a:t>
            </a:r>
            <a:endParaRPr lang="ar-JO" sz="2800" dirty="0">
              <a:solidFill>
                <a:schemeClr val="bg1"/>
              </a:solidFill>
            </a:endParaRPr>
          </a:p>
        </p:txBody>
      </p:sp>
      <p:sp>
        <p:nvSpPr>
          <p:cNvPr id="5" name="Rectangle 1"/>
          <p:cNvSpPr>
            <a:spLocks noChangeArrowheads="1"/>
          </p:cNvSpPr>
          <p:nvPr/>
        </p:nvSpPr>
        <p:spPr bwMode="auto">
          <a:xfrm>
            <a:off x="-2746263" y="-52581"/>
            <a:ext cx="14464450" cy="57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ar-JO"/>
          </a:p>
        </p:txBody>
      </p:sp>
      <p:sp>
        <p:nvSpPr>
          <p:cNvPr id="3" name="Inhaltsplatzhalter 2"/>
          <p:cNvSpPr>
            <a:spLocks noGrp="1"/>
          </p:cNvSpPr>
          <p:nvPr>
            <p:ph idx="1"/>
          </p:nvPr>
        </p:nvSpPr>
        <p:spPr/>
        <p:txBody>
          <a:bodyPr>
            <a:normAutofit lnSpcReduction="10000"/>
          </a:bodyPr>
          <a:lstStyle/>
          <a:p>
            <a:r>
              <a:rPr lang="en-GB" dirty="0"/>
              <a:t>The synergistic style (from Greek </a:t>
            </a:r>
            <a:r>
              <a:rPr lang="en-GB" dirty="0" err="1"/>
              <a:t>synergeia</a:t>
            </a:r>
            <a:r>
              <a:rPr lang="en-GB" dirty="0"/>
              <a:t> - cooperation, commonwealth) differs in the fact that the personality of the interaction with partners (partner) contributes to the unification and increase the efficiency of joint activities. This is possible, firstly, due to the unimpeded information exchange between the participants of the relations and, secondly, due to the synchronization of their energies and coherence of their activities.</a:t>
            </a:r>
          </a:p>
        </p:txBody>
      </p:sp>
    </p:spTree>
    <p:extLst>
      <p:ext uri="{BB962C8B-B14F-4D97-AF65-F5344CB8AC3E}">
        <p14:creationId xmlns:p14="http://schemas.microsoft.com/office/powerpoint/2010/main" val="3853554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31"/>
            <a:ext cx="8229600" cy="1143000"/>
          </a:xfrm>
        </p:spPr>
        <p:txBody>
          <a:bodyPr>
            <a:normAutofit/>
          </a:bodyPr>
          <a:lstStyle/>
          <a:p>
            <a:r>
              <a:rPr lang="en-GB" sz="2800" dirty="0" smtClean="0">
                <a:solidFill>
                  <a:schemeClr val="bg1"/>
                </a:solidFill>
              </a:rPr>
              <a:t>             5 </a:t>
            </a:r>
            <a:r>
              <a:rPr lang="en-GB" sz="2800" dirty="0">
                <a:solidFill>
                  <a:schemeClr val="bg1"/>
                </a:solidFill>
              </a:rPr>
              <a:t>Methods for communication </a:t>
            </a:r>
            <a:r>
              <a:rPr lang="en-GB" sz="2800" dirty="0" smtClean="0">
                <a:solidFill>
                  <a:schemeClr val="bg1"/>
                </a:solidFill>
              </a:rPr>
              <a:t/>
            </a:r>
            <a:br>
              <a:rPr lang="en-GB" sz="2800" dirty="0" smtClean="0">
                <a:solidFill>
                  <a:schemeClr val="bg1"/>
                </a:solidFill>
              </a:rPr>
            </a:br>
            <a:r>
              <a:rPr lang="en-GB" sz="2800" dirty="0" smtClean="0">
                <a:solidFill>
                  <a:schemeClr val="bg1"/>
                </a:solidFill>
              </a:rPr>
              <a:t>             skills </a:t>
            </a:r>
            <a:r>
              <a:rPr lang="en-GB" sz="2800" dirty="0">
                <a:solidFill>
                  <a:schemeClr val="bg1"/>
                </a:solidFill>
              </a:rPr>
              <a:t>improving</a:t>
            </a:r>
            <a:endParaRPr lang="en-US" sz="2800" dirty="0">
              <a:solidFill>
                <a:schemeClr val="bg1"/>
              </a:solidFill>
            </a:endParaRPr>
          </a:p>
        </p:txBody>
      </p:sp>
      <p:pic>
        <p:nvPicPr>
          <p:cNvPr id="5" name="Bild 1" descr="https://3.bp.blogspot.com/-J1kcC81juu8/W5DS9VH2eJI/AAAAAAAAA3I/8-Fb7kJ4ROEaJOoiiUJoLAnnkS0TAur8wCLcBGAs/w1200-h630-p-k-no-nu/spoken%2Benglish%2Bclasses%2Bin%2Bmohali%2B%25288%2529.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01304"/>
            <a:ext cx="8229600" cy="4323754"/>
          </a:xfrm>
          <a:prstGeom prst="rect">
            <a:avLst/>
          </a:prstGeom>
          <a:noFill/>
          <a:ln>
            <a:noFill/>
          </a:ln>
        </p:spPr>
      </p:pic>
    </p:spTree>
    <p:extLst>
      <p:ext uri="{BB962C8B-B14F-4D97-AF65-F5344CB8AC3E}">
        <p14:creationId xmlns:p14="http://schemas.microsoft.com/office/powerpoint/2010/main" val="2205593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31"/>
            <a:ext cx="8229600" cy="1143000"/>
          </a:xfrm>
        </p:spPr>
        <p:txBody>
          <a:bodyPr>
            <a:normAutofit/>
          </a:bodyPr>
          <a:lstStyle/>
          <a:p>
            <a:r>
              <a:rPr lang="en-GB" sz="2800" dirty="0" smtClean="0">
                <a:solidFill>
                  <a:schemeClr val="bg1"/>
                </a:solidFill>
              </a:rPr>
              <a:t>             5 </a:t>
            </a:r>
            <a:r>
              <a:rPr lang="en-GB" sz="2800" dirty="0">
                <a:solidFill>
                  <a:schemeClr val="bg1"/>
                </a:solidFill>
              </a:rPr>
              <a:t>Methods for communication </a:t>
            </a:r>
            <a:r>
              <a:rPr lang="en-GB" sz="2800" dirty="0" smtClean="0">
                <a:solidFill>
                  <a:schemeClr val="bg1"/>
                </a:solidFill>
              </a:rPr>
              <a:t/>
            </a:r>
            <a:br>
              <a:rPr lang="en-GB" sz="2800" dirty="0" smtClean="0">
                <a:solidFill>
                  <a:schemeClr val="bg1"/>
                </a:solidFill>
              </a:rPr>
            </a:br>
            <a:r>
              <a:rPr lang="en-GB" sz="2800" dirty="0" smtClean="0">
                <a:solidFill>
                  <a:schemeClr val="bg1"/>
                </a:solidFill>
              </a:rPr>
              <a:t>             skills </a:t>
            </a:r>
            <a:r>
              <a:rPr lang="en-GB" sz="2800" dirty="0">
                <a:solidFill>
                  <a:schemeClr val="bg1"/>
                </a:solidFill>
              </a:rPr>
              <a:t>improving</a:t>
            </a:r>
            <a:endParaRPr lang="en-US" sz="2800" dirty="0">
              <a:solidFill>
                <a:schemeClr val="bg1"/>
              </a:solidFill>
            </a:endParaRPr>
          </a:p>
        </p:txBody>
      </p:sp>
      <p:sp>
        <p:nvSpPr>
          <p:cNvPr id="3" name="Inhaltsplatzhalter 2"/>
          <p:cNvSpPr>
            <a:spLocks noGrp="1"/>
          </p:cNvSpPr>
          <p:nvPr>
            <p:ph idx="1"/>
          </p:nvPr>
        </p:nvSpPr>
        <p:spPr/>
        <p:txBody>
          <a:bodyPr/>
          <a:lstStyle/>
          <a:p>
            <a:r>
              <a:rPr lang="en-GB" dirty="0"/>
              <a:t>1. Listen carefully</a:t>
            </a:r>
          </a:p>
          <a:p>
            <a:r>
              <a:rPr lang="en-GB" dirty="0"/>
              <a:t>2. Learn from others</a:t>
            </a:r>
          </a:p>
          <a:p>
            <a:r>
              <a:rPr lang="en-GB" dirty="0"/>
              <a:t>3. Understanding non-verbal signals</a:t>
            </a:r>
          </a:p>
          <a:p>
            <a:r>
              <a:rPr lang="en-GB" dirty="0"/>
              <a:t>4. Writing practice</a:t>
            </a:r>
          </a:p>
          <a:p>
            <a:r>
              <a:rPr lang="en-GB" dirty="0"/>
              <a:t>5. Play word games</a:t>
            </a:r>
          </a:p>
          <a:p>
            <a:r>
              <a:rPr lang="en-GB" dirty="0"/>
              <a:t>6. Read business magazines</a:t>
            </a:r>
          </a:p>
          <a:p>
            <a:r>
              <a:rPr lang="en-GB" dirty="0"/>
              <a:t>7. Learn online</a:t>
            </a:r>
          </a:p>
          <a:p>
            <a:endParaRPr lang="en-GB" dirty="0"/>
          </a:p>
        </p:txBody>
      </p:sp>
    </p:spTree>
    <p:extLst>
      <p:ext uri="{BB962C8B-B14F-4D97-AF65-F5344CB8AC3E}">
        <p14:creationId xmlns:p14="http://schemas.microsoft.com/office/powerpoint/2010/main" val="1611992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51520" y="1536328"/>
            <a:ext cx="8208912" cy="4524315"/>
          </a:xfrm>
          <a:prstGeom prst="rect">
            <a:avLst/>
          </a:prstGeom>
          <a:noFill/>
          <a:scene3d>
            <a:camera prst="obliqueTopRight"/>
            <a:lightRig rig="threePt" dir="t"/>
          </a:scene3d>
          <a:sp3d>
            <a:bevelT prst="angle"/>
          </a:sp3d>
        </p:spPr>
        <p:txBody>
          <a:bodyPr wrap="square" rtlCol="0">
            <a:spAutoFit/>
          </a:bodyPr>
          <a:lstStyle/>
          <a:p>
            <a:pPr algn="ctr"/>
            <a:r>
              <a:rPr lang="en-GB" sz="7200" dirty="0" smtClean="0">
                <a:solidFill>
                  <a:schemeClr val="bg1">
                    <a:lumMod val="65000"/>
                    <a:lumOff val="35000"/>
                  </a:schemeClr>
                </a:solidFill>
                <a:effectLst>
                  <a:outerShdw blurRad="38100" dist="38100" dir="2700000" algn="tl">
                    <a:srgbClr val="000000">
                      <a:alpha val="43137"/>
                    </a:srgbClr>
                  </a:outerShdw>
                </a:effectLst>
                <a:latin typeface="+mj-lt"/>
              </a:rPr>
              <a:t>THANK</a:t>
            </a:r>
          </a:p>
          <a:p>
            <a:pPr algn="ctr"/>
            <a:r>
              <a:rPr lang="en-GB" sz="7200" dirty="0" smtClean="0">
                <a:solidFill>
                  <a:schemeClr val="bg1">
                    <a:lumMod val="65000"/>
                    <a:lumOff val="35000"/>
                  </a:schemeClr>
                </a:solidFill>
                <a:effectLst>
                  <a:outerShdw blurRad="38100" dist="38100" dir="2700000" algn="tl">
                    <a:srgbClr val="000000">
                      <a:alpha val="43137"/>
                    </a:srgbClr>
                  </a:outerShdw>
                </a:effectLst>
                <a:latin typeface="+mj-lt"/>
              </a:rPr>
              <a:t>YOU</a:t>
            </a:r>
          </a:p>
          <a:p>
            <a:pPr algn="ctr"/>
            <a:r>
              <a:rPr lang="de-DE" sz="7200" dirty="0" smtClean="0">
                <a:solidFill>
                  <a:schemeClr val="bg1">
                    <a:lumMod val="65000"/>
                    <a:lumOff val="35000"/>
                  </a:schemeClr>
                </a:solidFill>
                <a:effectLst>
                  <a:outerShdw blurRad="38100" dist="38100" dir="2700000" algn="tl">
                    <a:srgbClr val="000000">
                      <a:alpha val="43137"/>
                    </a:srgbClr>
                  </a:outerShdw>
                </a:effectLst>
                <a:latin typeface="+mj-lt"/>
              </a:rPr>
              <a:t>FOR </a:t>
            </a:r>
          </a:p>
          <a:p>
            <a:pPr algn="ctr"/>
            <a:r>
              <a:rPr lang="de-DE" sz="7200" dirty="0" smtClean="0">
                <a:solidFill>
                  <a:schemeClr val="bg1">
                    <a:lumMod val="65000"/>
                    <a:lumOff val="35000"/>
                  </a:schemeClr>
                </a:solidFill>
                <a:effectLst>
                  <a:outerShdw blurRad="38100" dist="38100" dir="2700000" algn="tl">
                    <a:srgbClr val="000000">
                      <a:alpha val="43137"/>
                    </a:srgbClr>
                  </a:outerShdw>
                </a:effectLst>
                <a:latin typeface="+mj-lt"/>
              </a:rPr>
              <a:t>ATTENTION</a:t>
            </a:r>
            <a:endParaRPr lang="en-GB" sz="7200" dirty="0">
              <a:solidFill>
                <a:schemeClr val="bg1">
                  <a:lumMod val="65000"/>
                  <a:lumOff val="35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9579346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0"/>
            <a:ext cx="5472608" cy="1143000"/>
          </a:xfrm>
        </p:spPr>
        <p:txBody>
          <a:bodyPr>
            <a:normAutofit/>
          </a:bodyPr>
          <a:lstStyle/>
          <a:p>
            <a:r>
              <a:rPr lang="en-GB" b="1"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GB" b="1"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CONTENT</a:t>
            </a:r>
            <a:endParaRPr lang="en-GB" b="1"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3" name="Content Placeholder 2"/>
          <p:cNvSpPr>
            <a:spLocks noGrp="1"/>
          </p:cNvSpPr>
          <p:nvPr>
            <p:ph idx="1"/>
          </p:nvPr>
        </p:nvSpPr>
        <p:spPr>
          <a:xfrm>
            <a:off x="483568" y="1916832"/>
            <a:ext cx="8147248" cy="4525963"/>
          </a:xfrm>
        </p:spPr>
        <p:txBody>
          <a:bodyPr>
            <a:noAutofit/>
          </a:bodyPr>
          <a:lstStyle/>
          <a:p>
            <a:pPr marL="0" indent="0" algn="just">
              <a:lnSpc>
                <a:spcPct val="150000"/>
              </a:lnSpc>
              <a:buNone/>
            </a:pPr>
            <a:r>
              <a:rPr lang="en-GB" b="1" dirty="0"/>
              <a:t>1 Communication skills </a:t>
            </a:r>
          </a:p>
          <a:p>
            <a:pPr marL="0" indent="0" algn="just">
              <a:lnSpc>
                <a:spcPct val="150000"/>
              </a:lnSpc>
              <a:buNone/>
            </a:pPr>
            <a:r>
              <a:rPr lang="en-GB" b="1" dirty="0"/>
              <a:t>2 The Concept of communication </a:t>
            </a:r>
          </a:p>
          <a:p>
            <a:pPr marL="0" indent="0" algn="just">
              <a:lnSpc>
                <a:spcPct val="150000"/>
              </a:lnSpc>
              <a:buNone/>
            </a:pPr>
            <a:r>
              <a:rPr lang="en-GB" b="1" dirty="0"/>
              <a:t>3 Communication phenomena</a:t>
            </a:r>
          </a:p>
          <a:p>
            <a:pPr marL="0" indent="0" algn="just">
              <a:lnSpc>
                <a:spcPct val="150000"/>
              </a:lnSpc>
              <a:buNone/>
            </a:pPr>
            <a:r>
              <a:rPr lang="en-GB" b="1" dirty="0"/>
              <a:t>4 Communicative style of the person </a:t>
            </a:r>
          </a:p>
          <a:p>
            <a:pPr marL="0" indent="0" algn="just">
              <a:lnSpc>
                <a:spcPct val="150000"/>
              </a:lnSpc>
              <a:buNone/>
            </a:pPr>
            <a:r>
              <a:rPr lang="en-GB" b="1" dirty="0"/>
              <a:t>5 Methods for communication skills improving</a:t>
            </a:r>
            <a:endParaRPr lang="en-GB" b="1" dirty="0"/>
          </a:p>
        </p:txBody>
      </p:sp>
    </p:spTree>
    <p:extLst>
      <p:ext uri="{BB962C8B-B14F-4D97-AF65-F5344CB8AC3E}">
        <p14:creationId xmlns:p14="http://schemas.microsoft.com/office/powerpoint/2010/main" val="1283215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0"/>
            <a:ext cx="5832648" cy="1143000"/>
          </a:xfrm>
        </p:spPr>
        <p:txBody>
          <a:bodyPr>
            <a:normAutofit fontScale="90000"/>
          </a:bodyPr>
          <a:lstStyle/>
          <a:p>
            <a:r>
              <a:rPr lang="en-GB" b="1"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GB" sz="3100" b="1"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1 Communication skills</a:t>
            </a:r>
            <a:r>
              <a:rPr lang="en-GB" sz="3100" b="1"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r>
            <a:br>
              <a:rPr lang="en-GB" sz="3100" b="1"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endParaRPr lang="en-GB" sz="3100" b="1"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3" name="Content Placeholder 2"/>
          <p:cNvSpPr>
            <a:spLocks noGrp="1"/>
          </p:cNvSpPr>
          <p:nvPr>
            <p:ph idx="1"/>
          </p:nvPr>
        </p:nvSpPr>
        <p:spPr>
          <a:xfrm>
            <a:off x="107504" y="1600200"/>
            <a:ext cx="8579296" cy="4925144"/>
          </a:xfrm>
        </p:spPr>
        <p:txBody>
          <a:bodyPr>
            <a:noAutofit/>
          </a:bodyPr>
          <a:lstStyle/>
          <a:p>
            <a:pPr marL="0" indent="0" algn="just">
              <a:buNone/>
            </a:pPr>
            <a:endParaRPr lang="en-GB" sz="2800" dirty="0" smtClean="0"/>
          </a:p>
        </p:txBody>
      </p:sp>
      <p:pic>
        <p:nvPicPr>
          <p:cNvPr id="4" name="Grafik 3"/>
          <p:cNvPicPr>
            <a:picLocks noChangeAspect="1"/>
          </p:cNvPicPr>
          <p:nvPr/>
        </p:nvPicPr>
        <p:blipFill>
          <a:blip r:embed="rId2"/>
          <a:stretch>
            <a:fillRect/>
          </a:stretch>
        </p:blipFill>
        <p:spPr>
          <a:xfrm>
            <a:off x="2779620" y="1993267"/>
            <a:ext cx="3584759" cy="2871465"/>
          </a:xfrm>
          <a:prstGeom prst="rect">
            <a:avLst/>
          </a:prstGeom>
        </p:spPr>
      </p:pic>
    </p:spTree>
    <p:extLst>
      <p:ext uri="{BB962C8B-B14F-4D97-AF65-F5344CB8AC3E}">
        <p14:creationId xmlns:p14="http://schemas.microsoft.com/office/powerpoint/2010/main" val="3818930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7430"/>
            <a:ext cx="5472608" cy="1143000"/>
          </a:xfrm>
        </p:spPr>
        <p:txBody>
          <a:bodyPr>
            <a:normAutofit/>
          </a:bodyPr>
          <a:lstStyle/>
          <a:p>
            <a:pPr algn="l"/>
            <a:r>
              <a:rPr lang="en-GB" sz="2800" b="1"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1 Communication skills</a:t>
            </a:r>
            <a:endParaRPr lang="en-GB" sz="2800" b="1"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3" name="Content Placeholder 2"/>
          <p:cNvSpPr>
            <a:spLocks noGrp="1"/>
          </p:cNvSpPr>
          <p:nvPr>
            <p:ph idx="1"/>
          </p:nvPr>
        </p:nvSpPr>
        <p:spPr>
          <a:xfrm>
            <a:off x="179512" y="1340768"/>
            <a:ext cx="8784976" cy="4525963"/>
          </a:xfrm>
        </p:spPr>
        <p:txBody>
          <a:bodyPr>
            <a:noAutofit/>
          </a:bodyPr>
          <a:lstStyle/>
          <a:p>
            <a:pPr marL="0" indent="0" algn="just">
              <a:buNone/>
            </a:pPr>
            <a:r>
              <a:rPr lang="en-GB" sz="2800" dirty="0"/>
              <a:t>In today's world of technological advances, where any information can be easily obtained on the Internet, the ability to communicate is becoming an increasingly valuable skill. Developed communication skills help to successfully sell goods, negotiate, speak to the public, understand the person and be understood by him/her. </a:t>
            </a:r>
            <a:endParaRPr lang="en-US" sz="2800" dirty="0" smtClean="0"/>
          </a:p>
        </p:txBody>
      </p:sp>
    </p:spTree>
    <p:extLst>
      <p:ext uri="{BB962C8B-B14F-4D97-AF65-F5344CB8AC3E}">
        <p14:creationId xmlns:p14="http://schemas.microsoft.com/office/powerpoint/2010/main" val="510937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256"/>
            <a:ext cx="8229600" cy="1143000"/>
          </a:xfrm>
        </p:spPr>
        <p:txBody>
          <a:bodyPr>
            <a:normAutofit/>
          </a:bodyPr>
          <a:lstStyle/>
          <a:p>
            <a:r>
              <a:rPr lang="en-GB" dirty="0" smtClean="0">
                <a:solidFill>
                  <a:schemeClr val="bg1">
                    <a:lumMod val="95000"/>
                  </a:schemeClr>
                </a:solidFill>
                <a:effectLst>
                  <a:outerShdw blurRad="38100" dist="38100" dir="2700000" algn="tl">
                    <a:srgbClr val="000000">
                      <a:alpha val="43137"/>
                    </a:srgbClr>
                  </a:outerShdw>
                </a:effectLst>
              </a:rPr>
              <a:t>            </a:t>
            </a:r>
            <a:r>
              <a:rPr lang="en-GB" sz="3100" b="1" dirty="0">
                <a:solidFill>
                  <a:schemeClr val="bg1">
                    <a:lumMod val="95000"/>
                  </a:schemeClr>
                </a:solidFill>
                <a:effectLst>
                  <a:outerShdw blurRad="38100" dist="38100" dir="2700000" algn="tl">
                    <a:srgbClr val="000000">
                      <a:alpha val="43137"/>
                    </a:srgbClr>
                  </a:outerShdw>
                </a:effectLst>
              </a:rPr>
              <a:t>1 Communication skills</a:t>
            </a:r>
            <a:r>
              <a:rPr lang="en-US" dirty="0" smtClean="0">
                <a:solidFill>
                  <a:schemeClr val="bg1">
                    <a:lumMod val="95000"/>
                  </a:schemeClr>
                </a:solidFill>
                <a:effectLst>
                  <a:outerShdw blurRad="38100" dist="38100" dir="2700000" algn="tl">
                    <a:srgbClr val="000000">
                      <a:alpha val="43137"/>
                    </a:srgbClr>
                  </a:outerShdw>
                </a:effectLst>
              </a:rPr>
              <a:t> </a:t>
            </a:r>
            <a:endParaRPr lang="en-US" dirty="0">
              <a:solidFill>
                <a:schemeClr val="bg1">
                  <a:lumMod val="9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84784"/>
            <a:ext cx="8507288" cy="4968552"/>
          </a:xfrm>
        </p:spPr>
        <p:txBody>
          <a:bodyPr>
            <a:noAutofit/>
          </a:bodyPr>
          <a:lstStyle/>
          <a:p>
            <a:pPr marL="0" indent="0">
              <a:spcBef>
                <a:spcPts val="0"/>
              </a:spcBef>
              <a:buNone/>
            </a:pPr>
            <a:r>
              <a:rPr lang="en-GB" sz="2400" dirty="0" smtClean="0"/>
              <a:t>Communication </a:t>
            </a:r>
            <a:r>
              <a:rPr lang="en-GB" sz="2400" dirty="0"/>
              <a:t>skills are very important for personal development in general, as they determine the success of interaction with the world, surrounding people, yourself, as well as allow you to express yourself through creativity.</a:t>
            </a:r>
          </a:p>
          <a:p>
            <a:pPr marL="0" indent="0">
              <a:spcBef>
                <a:spcPts val="0"/>
              </a:spcBef>
              <a:buNone/>
            </a:pPr>
            <a:r>
              <a:rPr lang="en-GB" sz="2400" dirty="0"/>
              <a:t>Difficulties in communication can arise when the communication skills of a particular person are not sufficiently developed. Life experience teaches us how to solve many problems through negotiations, but sometimes the circumstances are such that there is not enough knowledge to solve the problem.</a:t>
            </a:r>
          </a:p>
          <a:p>
            <a:pPr>
              <a:buNone/>
            </a:pPr>
            <a:endParaRPr lang="en-US" sz="2400" dirty="0" smtClean="0"/>
          </a:p>
          <a:p>
            <a:endParaRPr lang="en-US" sz="28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507288" cy="4525963"/>
          </a:xfrm>
        </p:spPr>
        <p:txBody>
          <a:bodyPr>
            <a:noAutofit/>
          </a:bodyPr>
          <a:lstStyle/>
          <a:p>
            <a:pPr marL="0" indent="0">
              <a:spcBef>
                <a:spcPts val="0"/>
              </a:spcBef>
              <a:buNone/>
            </a:pPr>
            <a:r>
              <a:rPr lang="en-GB" sz="2800" dirty="0"/>
              <a:t>We also surrender to the behavioural stereotypes we have developed during our lives, and when they do not produce the desired effect.</a:t>
            </a:r>
            <a:endParaRPr lang="en-GB" sz="2800" dirty="0"/>
          </a:p>
        </p:txBody>
      </p:sp>
      <p:sp>
        <p:nvSpPr>
          <p:cNvPr id="5" name="Title 1"/>
          <p:cNvSpPr txBox="1">
            <a:spLocks/>
          </p:cNvSpPr>
          <p:nvPr/>
        </p:nvSpPr>
        <p:spPr>
          <a:xfrm>
            <a:off x="107504" y="-182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000" dirty="0" smtClean="0">
              <a:solidFill>
                <a:schemeClr val="bg1">
                  <a:lumMod val="95000"/>
                </a:schemeClr>
              </a:solidFill>
              <a:effectLst>
                <a:outerShdw blurRad="38100" dist="38100" dir="2700000" algn="tl">
                  <a:srgbClr val="000000">
                    <a:alpha val="43137"/>
                  </a:srgbClr>
                </a:outerShdw>
              </a:effectLst>
            </a:endParaRPr>
          </a:p>
          <a:p>
            <a:r>
              <a:rPr lang="en-GB" sz="3000" dirty="0">
                <a:solidFill>
                  <a:schemeClr val="bg1">
                    <a:lumMod val="95000"/>
                  </a:schemeClr>
                </a:solidFill>
                <a:effectLst>
                  <a:outerShdw blurRad="38100" dist="38100" dir="2700000" algn="tl">
                    <a:srgbClr val="000000">
                      <a:alpha val="43137"/>
                    </a:srgbClr>
                  </a:outerShdw>
                </a:effectLst>
              </a:rPr>
              <a:t> </a:t>
            </a:r>
            <a:r>
              <a:rPr lang="en-GB" sz="3000" dirty="0" smtClean="0">
                <a:solidFill>
                  <a:schemeClr val="bg1">
                    <a:lumMod val="95000"/>
                  </a:schemeClr>
                </a:solidFill>
                <a:effectLst>
                  <a:outerShdw blurRad="38100" dist="38100" dir="2700000" algn="tl">
                    <a:srgbClr val="000000">
                      <a:alpha val="43137"/>
                    </a:srgbClr>
                  </a:outerShdw>
                </a:effectLst>
              </a:rPr>
              <a:t>                  </a:t>
            </a:r>
            <a:r>
              <a:rPr lang="en-GB" sz="3100" b="1" dirty="0">
                <a:solidFill>
                  <a:schemeClr val="bg1">
                    <a:lumMod val="95000"/>
                  </a:schemeClr>
                </a:solidFill>
                <a:effectLst>
                  <a:outerShdw blurRad="38100" dist="38100" dir="2700000" algn="tl">
                    <a:srgbClr val="000000">
                      <a:alpha val="43137"/>
                    </a:srgbClr>
                  </a:outerShdw>
                </a:effectLst>
              </a:rPr>
              <a:t>1 Communication skills</a:t>
            </a:r>
            <a:r>
              <a:rPr lang="en-US" sz="3100" dirty="0" smtClean="0">
                <a:solidFill>
                  <a:schemeClr val="bg1">
                    <a:lumMod val="95000"/>
                  </a:schemeClr>
                </a:solidFill>
                <a:effectLst>
                  <a:outerShdw blurRad="38100" dist="38100" dir="2700000" algn="tl">
                    <a:srgbClr val="000000">
                      <a:alpha val="43137"/>
                    </a:srgbClr>
                  </a:outerShdw>
                </a:effectLst>
              </a:rPr>
              <a:t> </a:t>
            </a:r>
            <a:endParaRPr lang="en-US" sz="3100" dirty="0">
              <a:solidFill>
                <a:schemeClr val="bg1">
                  <a:lumMod val="9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597" y="-99392"/>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US" sz="36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US" sz="31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1 </a:t>
            </a:r>
            <a:r>
              <a:rPr lang="en-US" sz="31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Communication skills </a:t>
            </a:r>
            <a:endParaRPr lang="en-GB" sz="31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6" name="Content Placeholder 2"/>
          <p:cNvSpPr txBox="1">
            <a:spLocks/>
          </p:cNvSpPr>
          <p:nvPr/>
        </p:nvSpPr>
        <p:spPr>
          <a:xfrm>
            <a:off x="539551" y="1484784"/>
            <a:ext cx="7557839" cy="864096"/>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400" dirty="0">
                <a:effectLst>
                  <a:outerShdw blurRad="38100" dist="38100" dir="2700000" algn="tl">
                    <a:srgbClr val="000000">
                      <a:alpha val="43137"/>
                    </a:srgbClr>
                  </a:outerShdw>
                </a:effectLst>
                <a:latin typeface="+mj-lt"/>
                <a:ea typeface="+mj-ea"/>
                <a:cs typeface="Times New Roman" panose="02020603050405020304" pitchFamily="18" charset="0"/>
              </a:rPr>
              <a:t>To be able to cope with confusion and take the situation under control helps to develop communication skills. Their development in the form of a game, when you train yourself in artificially creates conditions that make it difficult to communicate effectively and achieve the goals of negotiations, helps to expand communication experience.</a:t>
            </a:r>
            <a:endParaRPr lang="en-US" sz="2800" dirty="0" smtClean="0">
              <a:solidFill>
                <a:schemeClr val="tx1">
                  <a:lumMod val="75000"/>
                  <a:lumOff val="25000"/>
                </a:schemeClr>
              </a:solidFill>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520" y="260648"/>
            <a:ext cx="8229600" cy="1143000"/>
          </a:xfrm>
        </p:spPr>
        <p:txBody>
          <a:bodyPr>
            <a:normAutofit fontScale="90000"/>
          </a:bodyPr>
          <a:lstStyle/>
          <a:p>
            <a:r>
              <a:rPr lang="en-US"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GB" sz="33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2 The Concept </a:t>
            </a:r>
            <a:r>
              <a:rPr lang="en-GB" sz="33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r>
            <a:br>
              <a:rPr lang="en-GB" sz="33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r>
              <a:rPr lang="en-GB" sz="33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GB" sz="33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of </a:t>
            </a:r>
            <a:r>
              <a:rPr lang="en-GB" sz="33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communication</a:t>
            </a:r>
            <a:r>
              <a:rPr lang="en-US" sz="33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US"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r>
            <a:br>
              <a:rPr lang="en-US"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endParaRPr lang="en-GB"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pic>
        <p:nvPicPr>
          <p:cNvPr id="5" name="Grafik 4"/>
          <p:cNvPicPr/>
          <p:nvPr/>
        </p:nvPicPr>
        <p:blipFill>
          <a:blip r:embed="rId2" cstate="print">
            <a:extLst>
              <a:ext uri="{28A0092B-C50C-407E-A947-70E740481C1C}">
                <a14:useLocalDpi xmlns:a14="http://schemas.microsoft.com/office/drawing/2010/main" val="0"/>
              </a:ext>
            </a:extLst>
          </a:blip>
          <a:stretch>
            <a:fillRect/>
          </a:stretch>
        </p:blipFill>
        <p:spPr>
          <a:xfrm>
            <a:off x="1331640" y="2001838"/>
            <a:ext cx="5546997" cy="3875434"/>
          </a:xfrm>
          <a:prstGeom prst="rect">
            <a:avLst/>
          </a:prstGeom>
        </p:spPr>
      </p:pic>
    </p:spTree>
    <p:extLst>
      <p:ext uri="{BB962C8B-B14F-4D97-AF65-F5344CB8AC3E}">
        <p14:creationId xmlns:p14="http://schemas.microsoft.com/office/powerpoint/2010/main" val="1286247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520" y="260648"/>
            <a:ext cx="8229600" cy="1143000"/>
          </a:xfrm>
        </p:spPr>
        <p:txBody>
          <a:bodyPr>
            <a:normAutofit fontScale="90000"/>
          </a:bodyPr>
          <a:lstStyle/>
          <a:p>
            <a:r>
              <a:rPr lang="en-US"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GB" sz="33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2 The Concept </a:t>
            </a:r>
            <a:br>
              <a:rPr lang="en-GB" sz="33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r>
              <a:rPr lang="en-GB" sz="33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of communication </a:t>
            </a:r>
            <a:r>
              <a:rPr lang="en-US"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r>
            <a:br>
              <a:rPr lang="en-US"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endParaRPr lang="en-GB"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4" name="Rechteck 3"/>
          <p:cNvSpPr/>
          <p:nvPr/>
        </p:nvSpPr>
        <p:spPr>
          <a:xfrm>
            <a:off x="660884" y="1916832"/>
            <a:ext cx="8039236" cy="4832092"/>
          </a:xfrm>
          <a:prstGeom prst="rect">
            <a:avLst/>
          </a:prstGeom>
        </p:spPr>
        <p:txBody>
          <a:bodyPr wrap="square">
            <a:spAutoFit/>
          </a:bodyPr>
          <a:lstStyle/>
          <a:p>
            <a:r>
              <a:rPr lang="en-GB" sz="2800" dirty="0"/>
              <a:t>The definition of the term "communication" begins with the characterization of multiple information systems for the transmission of human speech, signals and images. According to this, the term communication is literally "a measure of participation in the process of consumption, exchange and use of information". But this means not just to transmit and receive information. In the process of communication, a communicative community is formed. It is characterized by relations of unity, interrelation, interaction, mutual understanding, etc.</a:t>
            </a:r>
          </a:p>
        </p:txBody>
      </p:sp>
    </p:spTree>
    <p:extLst>
      <p:ext uri="{BB962C8B-B14F-4D97-AF65-F5344CB8AC3E}">
        <p14:creationId xmlns:p14="http://schemas.microsoft.com/office/powerpoint/2010/main" val="37384528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9D25F1-97BE-413E-83C9-153DA5D81518}"/>
</file>

<file path=customXml/itemProps2.xml><?xml version="1.0" encoding="utf-8"?>
<ds:datastoreItem xmlns:ds="http://schemas.openxmlformats.org/officeDocument/2006/customXml" ds:itemID="{3491A870-4B71-49D2-A5C6-4ED8FB831DE0}"/>
</file>

<file path=customXml/itemProps3.xml><?xml version="1.0" encoding="utf-8"?>
<ds:datastoreItem xmlns:ds="http://schemas.openxmlformats.org/officeDocument/2006/customXml" ds:itemID="{B506AE9E-771A-40CD-AB4E-69629CF156CC}"/>
</file>

<file path=docProps/app.xml><?xml version="1.0" encoding="utf-8"?>
<Properties xmlns="http://schemas.openxmlformats.org/officeDocument/2006/extended-properties" xmlns:vt="http://schemas.openxmlformats.org/officeDocument/2006/docPropsVTypes">
  <TotalTime>0</TotalTime>
  <Words>773</Words>
  <Application>Microsoft Office PowerPoint</Application>
  <PresentationFormat>Bildschirmpräsentation (4:3)</PresentationFormat>
  <Paragraphs>74</Paragraphs>
  <Slides>19</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19</vt:i4>
      </vt:variant>
    </vt:vector>
  </HeadingPairs>
  <TitlesOfParts>
    <vt:vector size="23" baseType="lpstr">
      <vt:lpstr>Arial</vt:lpstr>
      <vt:lpstr>Calibri</vt:lpstr>
      <vt:lpstr>Times New Roman</vt:lpstr>
      <vt:lpstr>Office Theme</vt:lpstr>
      <vt:lpstr>PowerPoint-Präsentation</vt:lpstr>
      <vt:lpstr>   CONTENT</vt:lpstr>
      <vt:lpstr>          1 Communication skills </vt:lpstr>
      <vt:lpstr>1 Communication skills</vt:lpstr>
      <vt:lpstr>            1 Communication skills </vt:lpstr>
      <vt:lpstr>PowerPoint-Präsentation</vt:lpstr>
      <vt:lpstr>PowerPoint-Präsentation</vt:lpstr>
      <vt:lpstr>   2 The Concept     of communication  </vt:lpstr>
      <vt:lpstr>   2 The Concept     of communication  </vt:lpstr>
      <vt:lpstr>PowerPoint-Präsentation</vt:lpstr>
      <vt:lpstr>PowerPoint-Präsentation</vt:lpstr>
      <vt:lpstr>PowerPoint-Präsentation</vt:lpstr>
      <vt:lpstr>PowerPoint-Präsentation</vt:lpstr>
      <vt:lpstr>PowerPoint-Präsentation</vt:lpstr>
      <vt:lpstr>4 Communicative style  of the person</vt:lpstr>
      <vt:lpstr>4 Communicative style  of the person</vt:lpstr>
      <vt:lpstr>             5 Methods for communication               skills improving</vt:lpstr>
      <vt:lpstr>             5 Methods for communication               skills improving</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Ghena Barakat</dc:creator>
  <cp:lastModifiedBy>Oleg</cp:lastModifiedBy>
  <cp:revision>78</cp:revision>
  <dcterms:created xsi:type="dcterms:W3CDTF">2018-12-16T22:52:52Z</dcterms:created>
  <dcterms:modified xsi:type="dcterms:W3CDTF">2019-10-04T21:10:48Z</dcterms:modified>
</cp:coreProperties>
</file>